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20"/>
  </p:notesMasterIdLst>
  <p:sldIdLst>
    <p:sldId id="256" r:id="rId2"/>
    <p:sldId id="258" r:id="rId3"/>
    <p:sldId id="273" r:id="rId4"/>
    <p:sldId id="283" r:id="rId5"/>
    <p:sldId id="259" r:id="rId6"/>
    <p:sldId id="271" r:id="rId7"/>
    <p:sldId id="287" r:id="rId8"/>
    <p:sldId id="260" r:id="rId9"/>
    <p:sldId id="277" r:id="rId10"/>
    <p:sldId id="261" r:id="rId11"/>
    <p:sldId id="264" r:id="rId12"/>
    <p:sldId id="284" r:id="rId13"/>
    <p:sldId id="285" r:id="rId14"/>
    <p:sldId id="286" r:id="rId15"/>
    <p:sldId id="282" r:id="rId16"/>
    <p:sldId id="268" r:id="rId17"/>
    <p:sldId id="267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o, Jun" initials="LJ" lastIdx="1" clrIdx="0">
    <p:extLst>
      <p:ext uri="{19B8F6BF-5375-455C-9EA6-DF929625EA0E}">
        <p15:presenceInfo xmlns:p15="http://schemas.microsoft.com/office/powerpoint/2012/main" userId="S-1-5-21-319684956-3210497419-1358138691-3710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93" autoAdjust="0"/>
    <p:restoredTop sz="94660"/>
  </p:normalViewPr>
  <p:slideViewPr>
    <p:cSldViewPr snapToGrid="0">
      <p:cViewPr varScale="1">
        <p:scale>
          <a:sx n="64" d="100"/>
          <a:sy n="64" d="100"/>
        </p:scale>
        <p:origin x="688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MSU\Databas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7439566929133861"/>
          <c:y val="2.85035629453681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2692038495188109E-2"/>
          <c:y val="0.12078702751229731"/>
          <c:w val="0.91119685039370091"/>
          <c:h val="0.79496172353455818"/>
        </c:manualLayout>
      </c:layout>
      <c:lineChart>
        <c:grouping val="standard"/>
        <c:varyColors val="0"/>
        <c:ser>
          <c:idx val="0"/>
          <c:order val="0"/>
          <c:tx>
            <c:strRef>
              <c:f>Sheet1!$F$19</c:f>
              <c:strCache>
                <c:ptCount val="1"/>
                <c:pt idx="0">
                  <c:v>Tiger Mortality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Sheet1!$A$20:$A$24</c:f>
              <c:numCache>
                <c:formatCode>General</c:formatCode>
                <c:ptCount val="5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Sheet1!$F$20:$F$24</c:f>
              <c:numCache>
                <c:formatCode>General</c:formatCode>
                <c:ptCount val="5"/>
                <c:pt idx="0">
                  <c:v>26</c:v>
                </c:pt>
                <c:pt idx="1">
                  <c:v>13</c:v>
                </c:pt>
                <c:pt idx="2">
                  <c:v>10</c:v>
                </c:pt>
                <c:pt idx="3">
                  <c:v>23</c:v>
                </c:pt>
                <c:pt idx="4">
                  <c:v>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4AC-4587-AAF7-439EF9FB87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07486096"/>
        <c:axId val="707486928"/>
      </c:lineChart>
      <c:catAx>
        <c:axId val="707486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7486928"/>
        <c:crosses val="autoZero"/>
        <c:auto val="1"/>
        <c:lblAlgn val="ctr"/>
        <c:lblOffset val="100"/>
        <c:noMultiLvlLbl val="0"/>
      </c:catAx>
      <c:valAx>
        <c:axId val="707486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7486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2692038495188109E-2"/>
          <c:y val="9.4872776319626706E-2"/>
          <c:w val="0.90286351706036749"/>
          <c:h val="0.72088764946048411"/>
        </c:manualLayout>
      </c:layout>
      <c:lineChart>
        <c:grouping val="standard"/>
        <c:varyColors val="0"/>
        <c:ser>
          <c:idx val="0"/>
          <c:order val="0"/>
          <c:tx>
            <c:strRef>
              <c:f>Sheet1!$C$18</c:f>
              <c:strCache>
                <c:ptCount val="1"/>
                <c:pt idx="0">
                  <c:v>Forest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Sheet1!$A$19:$A$23</c:f>
              <c:numCache>
                <c:formatCode>General</c:formatCode>
                <c:ptCount val="5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Sheet1!$C$19:$C$23</c:f>
              <c:numCache>
                <c:formatCode>General</c:formatCode>
                <c:ptCount val="5"/>
                <c:pt idx="0">
                  <c:v>12.127751196300977</c:v>
                </c:pt>
                <c:pt idx="1">
                  <c:v>27.18867582845041</c:v>
                </c:pt>
                <c:pt idx="2">
                  <c:v>20.814614054211646</c:v>
                </c:pt>
                <c:pt idx="3">
                  <c:v>18.76544479112157</c:v>
                </c:pt>
                <c:pt idx="4">
                  <c:v>13.260197237842222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2CB-445F-80A4-9B47795793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08540752"/>
        <c:axId val="708538672"/>
      </c:lineChart>
      <c:catAx>
        <c:axId val="7085407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8538672"/>
        <c:crosses val="autoZero"/>
        <c:auto val="1"/>
        <c:lblAlgn val="ctr"/>
        <c:lblOffset val="100"/>
        <c:noMultiLvlLbl val="0"/>
      </c:catAx>
      <c:valAx>
        <c:axId val="708538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8540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2692038495188102E-2"/>
          <c:y val="0.19486111111111112"/>
          <c:w val="0.90286351706036749"/>
          <c:h val="0.72088764946048411"/>
        </c:manualLayout>
      </c:layout>
      <c:lineChart>
        <c:grouping val="standard"/>
        <c:varyColors val="0"/>
        <c:ser>
          <c:idx val="0"/>
          <c:order val="0"/>
          <c:tx>
            <c:strRef>
              <c:f>Sheet1!$D$29</c:f>
              <c:strCache>
                <c:ptCount val="1"/>
                <c:pt idx="0">
                  <c:v>Urban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Sheet1!$A$30:$A$34</c:f>
              <c:numCache>
                <c:formatCode>General</c:formatCode>
                <c:ptCount val="5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Sheet1!$D$30:$D$34</c:f>
              <c:numCache>
                <c:formatCode>General</c:formatCode>
                <c:ptCount val="5"/>
                <c:pt idx="0">
                  <c:v>13.050041952400782</c:v>
                </c:pt>
                <c:pt idx="1">
                  <c:v>15.692116842178766</c:v>
                </c:pt>
                <c:pt idx="2">
                  <c:v>22.453278774835034</c:v>
                </c:pt>
                <c:pt idx="3">
                  <c:v>25.8437957576329</c:v>
                </c:pt>
                <c:pt idx="4">
                  <c:v>34.726251531713835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CB1-4DA3-98E3-6D83FEB514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7229536"/>
        <c:axId val="527231832"/>
      </c:lineChart>
      <c:catAx>
        <c:axId val="527229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7231832"/>
        <c:crosses val="autoZero"/>
        <c:auto val="1"/>
        <c:lblAlgn val="ctr"/>
        <c:lblOffset val="100"/>
        <c:noMultiLvlLbl val="0"/>
      </c:catAx>
      <c:valAx>
        <c:axId val="527231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7229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59A9B-D553-45E4-8868-95AEA109619F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43BDB-6ADF-47DD-9E10-039460AC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093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43BDB-6ADF-47DD-9E10-039460AC85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6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86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50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6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300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96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08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94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91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127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5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3DA3B-BBEB-4DCA-9E9A-3199AFA3DFB4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895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savetigersaveecosystem.weebly.com/why-save-tigers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earthexplorer.usgs.gov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igernet.nic.in/" TargetMode="External"/><Relationship Id="rId5" Type="http://schemas.openxmlformats.org/officeDocument/2006/relationships/hyperlink" Target="http://projecttiger.nic.in/" TargetMode="External"/><Relationship Id="rId4" Type="http://schemas.openxmlformats.org/officeDocument/2006/relationships/hyperlink" Target="http://www.landsat.usgs.gov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252" y="159045"/>
            <a:ext cx="9144000" cy="23876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Land use and land cover change detection and decline in tiger population in central India</a:t>
            </a:r>
            <a:r>
              <a:rPr lang="en-US" sz="4000" dirty="0"/>
              <a:t>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0252" y="4841291"/>
            <a:ext cx="9144000" cy="1655762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sz="4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Tania Banerjee</a:t>
            </a:r>
          </a:p>
          <a:p>
            <a:r>
              <a:rPr lang="en-US" sz="4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Advisor: Dr. Jun Luo</a:t>
            </a:r>
          </a:p>
          <a:p>
            <a:r>
              <a:rPr lang="en-US" sz="4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Department of Geography, Geology and Planning</a:t>
            </a:r>
          </a:p>
        </p:txBody>
      </p:sp>
    </p:spTree>
    <p:extLst>
      <p:ext uri="{BB962C8B-B14F-4D97-AF65-F5344CB8AC3E}">
        <p14:creationId xmlns:p14="http://schemas.microsoft.com/office/powerpoint/2010/main" val="4279959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sz="2400" dirty="0"/>
              <a:t>Landsat image classification:</a:t>
            </a:r>
          </a:p>
          <a:p>
            <a:pPr marL="0" indent="0">
              <a:buNone/>
            </a:pPr>
            <a:r>
              <a:rPr lang="en-US" sz="2400" dirty="0"/>
              <a:t>    Maximum supervised classification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Accuracy assessment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Tabulating areas of patches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 Statistical methods : Spatially multivariate regression.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78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261" y="19282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Supervised Classification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7289" y="1220734"/>
            <a:ext cx="8596668" cy="2316818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400" dirty="0"/>
              <a:t> The user selects representative samples for each land cover class in the digital image called “training sites”. </a:t>
            </a:r>
          </a:p>
          <a:p>
            <a:pPr>
              <a:buFont typeface="Wingdings" pitchFamily="2" charset="2"/>
              <a:buChar char="Ø"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  These training set were used to categories pixels of similar reflectance values into units that were labeled after areas of identifiable features, such as forest, settlements, agricultural such on. 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289" y="3537552"/>
            <a:ext cx="4181475" cy="2809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45" y="3537552"/>
            <a:ext cx="2985918" cy="309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84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Accuracy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2400" dirty="0"/>
              <a:t>This methods is used to find the overall accuracy and Kappa value of the classification result.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 It compares classified image to another data source that is considered to be accurate or ground truth data. 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Select random points and creating confusion matrix.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In this case, the accuracy ranges from 64% to 86% which is good.</a:t>
            </a:r>
          </a:p>
        </p:txBody>
      </p:sp>
    </p:spTree>
    <p:extLst>
      <p:ext uri="{BB962C8B-B14F-4D97-AF65-F5344CB8AC3E}">
        <p14:creationId xmlns:p14="http://schemas.microsoft.com/office/powerpoint/2010/main" val="3647345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Forest Analysis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511" y="4094922"/>
            <a:ext cx="4111824" cy="24981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6548" y="1690688"/>
            <a:ext cx="76200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797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8504" y="106708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Graphs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0000000-0008-0000-0000-000011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0234650"/>
              </p:ext>
            </p:extLst>
          </p:nvPr>
        </p:nvGraphicFramePr>
        <p:xfrm>
          <a:off x="7149548" y="1135305"/>
          <a:ext cx="4572000" cy="29269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1311806"/>
              </p:ext>
            </p:extLst>
          </p:nvPr>
        </p:nvGraphicFramePr>
        <p:xfrm>
          <a:off x="639532" y="1135305"/>
          <a:ext cx="4572000" cy="31829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98D70DE4-49C4-4102-8126-ABC6513F0E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8622267"/>
              </p:ext>
            </p:extLst>
          </p:nvPr>
        </p:nvGraphicFramePr>
        <p:xfrm>
          <a:off x="3670853" y="38663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046802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Limitations and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39145" cy="4351338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 In first half of the project, no proper shape files were found of the forests.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Landsat images do not have high resolutions.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Cloud coverage caused hindrances in classification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74688" y="1704108"/>
            <a:ext cx="502458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The tiger mortality data shows the number of tigers died in a patch instead of a particular point.</a:t>
            </a:r>
          </a:p>
          <a:p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Therefore, the correlation is generalized. </a:t>
            </a:r>
          </a:p>
        </p:txBody>
      </p:sp>
    </p:spTree>
    <p:extLst>
      <p:ext uri="{BB962C8B-B14F-4D97-AF65-F5344CB8AC3E}">
        <p14:creationId xmlns:p14="http://schemas.microsoft.com/office/powerpoint/2010/main" val="356145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94611" y="165948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 and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5048"/>
            <a:ext cx="6849979" cy="429792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Decline in forest from 27% to 13% of the total landcover.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Tiger mortality is indirectly proportional to forest.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Suggestion to policy maker and environmentalist.</a:t>
            </a:r>
          </a:p>
        </p:txBody>
      </p:sp>
      <p:pic>
        <p:nvPicPr>
          <p:cNvPr id="1026" name="Picture 2" descr="http://mandla.nic.in/images/ph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8811" y="150645"/>
            <a:ext cx="3939267" cy="268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mg2.holidayiq.com/photos/ta/Tadoba-Photos-Scenic-view-of-the-nature-shareiq-1310458783-378443-jpg-destreviewimages-510x338-132460203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2834" y="3489158"/>
            <a:ext cx="3935244" cy="2822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8538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606" y="0"/>
            <a:ext cx="10515600" cy="993913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504" y="1313007"/>
            <a:ext cx="11489635" cy="4351338"/>
          </a:xfrm>
        </p:spPr>
        <p:txBody>
          <a:bodyPr>
            <a:noAutofit/>
          </a:bodyPr>
          <a:lstStyle/>
          <a:p>
            <a:pPr marL="457200" indent="-548640">
              <a:buNone/>
            </a:pPr>
            <a:r>
              <a:rPr lang="en-US" sz="1400" dirty="0"/>
              <a:t>Abdi, O. A., Glover, E. K., &amp; </a:t>
            </a:r>
            <a:r>
              <a:rPr lang="en-US" sz="1400" dirty="0" err="1"/>
              <a:t>Luukkanen</a:t>
            </a:r>
            <a:r>
              <a:rPr lang="en-US" sz="1400" dirty="0"/>
              <a:t>, O. (2012). Causes and Impacts of land Degradation and Desertification: Case study of the Sudan. </a:t>
            </a:r>
            <a:r>
              <a:rPr lang="en-US" sz="1400" i="1" dirty="0"/>
              <a:t>International Journal of Agriculture and Forestry</a:t>
            </a:r>
            <a:r>
              <a:rPr lang="en-US" sz="1400" dirty="0"/>
              <a:t>, </a:t>
            </a:r>
            <a:r>
              <a:rPr lang="en-US" sz="1400" i="1" dirty="0"/>
              <a:t>3</a:t>
            </a:r>
            <a:r>
              <a:rPr lang="en-US" sz="1400" dirty="0"/>
              <a:t>(2), 40-51.</a:t>
            </a:r>
          </a:p>
          <a:p>
            <a:pPr marL="457200" indent="-457200">
              <a:buNone/>
            </a:pPr>
            <a:r>
              <a:rPr lang="en-US" sz="1400" dirty="0"/>
              <a:t>Brink, A. B., &amp; Eva, H. D. (2009). Monitoring 25 years of land cover change dynamics in Africa: A sample based remote sensing approach. </a:t>
            </a:r>
            <a:r>
              <a:rPr lang="en-US" sz="1400" i="1" dirty="0"/>
              <a:t>Applied Geography</a:t>
            </a:r>
            <a:r>
              <a:rPr lang="en-US" sz="1400" dirty="0"/>
              <a:t>, </a:t>
            </a:r>
            <a:r>
              <a:rPr lang="en-US" sz="1400" i="1" dirty="0"/>
              <a:t>29</a:t>
            </a:r>
            <a:r>
              <a:rPr lang="en-US" sz="1400" dirty="0"/>
              <a:t>(4), 501-512.</a:t>
            </a:r>
          </a:p>
          <a:p>
            <a:pPr marL="457200" indent="-457200">
              <a:buNone/>
            </a:pPr>
            <a:r>
              <a:rPr lang="en-US" sz="1400" dirty="0"/>
              <a:t>Dinerstein E, </a:t>
            </a:r>
            <a:r>
              <a:rPr lang="en-US" sz="1400" dirty="0" err="1"/>
              <a:t>Loucks</a:t>
            </a:r>
            <a:r>
              <a:rPr lang="en-US" sz="1400" dirty="0"/>
              <a:t> C, </a:t>
            </a:r>
            <a:r>
              <a:rPr lang="en-US" sz="1400" dirty="0" err="1"/>
              <a:t>Wikramanayake</a:t>
            </a:r>
            <a:r>
              <a:rPr lang="en-US" sz="1400" dirty="0"/>
              <a:t> E, Ginsberg J, Sanderson E, </a:t>
            </a:r>
            <a:r>
              <a:rPr lang="en-US" sz="1400" dirty="0" err="1"/>
              <a:t>Seidensticker</a:t>
            </a:r>
            <a:r>
              <a:rPr lang="en-US" sz="1400" dirty="0"/>
              <a:t> J, Forrest J, </a:t>
            </a:r>
            <a:r>
              <a:rPr lang="en-US" sz="1400" dirty="0" err="1"/>
              <a:t>Bryja</a:t>
            </a:r>
            <a:r>
              <a:rPr lang="en-US" sz="1400" dirty="0"/>
              <a:t> G, </a:t>
            </a:r>
            <a:r>
              <a:rPr lang="en-US" sz="1400" dirty="0" err="1"/>
              <a:t>Heydlauff</a:t>
            </a:r>
            <a:r>
              <a:rPr lang="en-US" sz="1400" dirty="0"/>
              <a:t> A, </a:t>
            </a:r>
            <a:r>
              <a:rPr lang="en-US" sz="1400" dirty="0" err="1"/>
              <a:t>Klenzendorf</a:t>
            </a:r>
            <a:r>
              <a:rPr lang="en-US" sz="1400" dirty="0"/>
              <a:t> S, </a:t>
            </a:r>
            <a:r>
              <a:rPr lang="en-US" sz="1400" dirty="0" err="1"/>
              <a:t>Leimgruber</a:t>
            </a:r>
            <a:r>
              <a:rPr lang="en-US" sz="1400" dirty="0"/>
              <a:t> P, Mills J, O’Brien TJ, Shrestha M, Simons R, </a:t>
            </a:r>
            <a:r>
              <a:rPr lang="en-US" sz="1400" dirty="0" err="1"/>
              <a:t>Songer</a:t>
            </a:r>
            <a:r>
              <a:rPr lang="en-US" sz="1400" dirty="0"/>
              <a:t> M (2007) The fate of wild tigers. Bioscience 57:508–514. </a:t>
            </a:r>
            <a:r>
              <a:rPr lang="en-US" sz="1400" dirty="0" err="1"/>
              <a:t>Doi</a:t>
            </a:r>
            <a:r>
              <a:rPr lang="en-US" sz="1400" dirty="0"/>
              <a:t>: 10.​1641/​B570608</a:t>
            </a:r>
          </a:p>
          <a:p>
            <a:pPr marL="457200" indent="-457200">
              <a:buNone/>
            </a:pPr>
            <a:r>
              <a:rPr lang="en-US" sz="1400" dirty="0"/>
              <a:t>Challa, O., &amp; Ramamurthy, V., </a:t>
            </a:r>
            <a:r>
              <a:rPr lang="en-US" sz="1400" dirty="0" err="1"/>
              <a:t>Venugopalan</a:t>
            </a:r>
            <a:r>
              <a:rPr lang="en-US" sz="1400" dirty="0"/>
              <a:t>, M.V. (2004). DYNAMICS OF LAND USE IN RELATION TO GREEN REVOLUTION IN INDIA. </a:t>
            </a:r>
            <a:r>
              <a:rPr lang="en-US" sz="1400" i="1" dirty="0"/>
              <a:t>Land cover and land use, Encyclopedia of Life Support Systems. EOLSS-UNESCO Publ., Oxford</a:t>
            </a:r>
            <a:r>
              <a:rPr lang="en-US" sz="1400" dirty="0"/>
              <a:t>.</a:t>
            </a:r>
          </a:p>
          <a:p>
            <a:pPr marL="457200" indent="-457200">
              <a:buNone/>
            </a:pPr>
            <a:r>
              <a:rPr lang="en-US" sz="1400" dirty="0"/>
              <a:t>Ellis, E. C., Kaplan, J. O., Fuller, D. Q., </a:t>
            </a:r>
            <a:r>
              <a:rPr lang="en-US" sz="1400" dirty="0" err="1"/>
              <a:t>Vavrus</a:t>
            </a:r>
            <a:r>
              <a:rPr lang="en-US" sz="1400" dirty="0"/>
              <a:t>, S., </a:t>
            </a:r>
            <a:r>
              <a:rPr lang="en-US" sz="1400" dirty="0" err="1"/>
              <a:t>Goldewijk</a:t>
            </a:r>
            <a:r>
              <a:rPr lang="en-US" sz="1400" dirty="0"/>
              <a:t>, K. K., &amp; </a:t>
            </a:r>
            <a:r>
              <a:rPr lang="en-US" sz="1400" dirty="0" err="1"/>
              <a:t>Verburg</a:t>
            </a:r>
            <a:r>
              <a:rPr lang="en-US" sz="1400" dirty="0"/>
              <a:t>, P. H. (2013). Used planet: A global history. </a:t>
            </a:r>
            <a:r>
              <a:rPr lang="en-US" sz="1400" i="1" dirty="0"/>
              <a:t>Proceedings of the National Academy of Sciences</a:t>
            </a:r>
            <a:r>
              <a:rPr lang="en-US" sz="1400" dirty="0"/>
              <a:t>, </a:t>
            </a:r>
            <a:r>
              <a:rPr lang="en-US" sz="1400" i="1" dirty="0"/>
              <a:t>110</a:t>
            </a:r>
            <a:r>
              <a:rPr lang="en-US" sz="1400" dirty="0"/>
              <a:t>(20), 7978-7985.</a:t>
            </a:r>
          </a:p>
          <a:p>
            <a:pPr marL="457200" indent="-457200">
              <a:buNone/>
            </a:pPr>
            <a:r>
              <a:rPr lang="en-US" sz="1400" dirty="0" err="1"/>
              <a:t>Katpatal</a:t>
            </a:r>
            <a:r>
              <a:rPr lang="en-US" sz="1400" dirty="0"/>
              <a:t>, Y. B., </a:t>
            </a:r>
            <a:r>
              <a:rPr lang="en-US" sz="1400" dirty="0" err="1"/>
              <a:t>Kute</a:t>
            </a:r>
            <a:r>
              <a:rPr lang="en-US" sz="1400" dirty="0"/>
              <a:t>, A., &amp; </a:t>
            </a:r>
            <a:r>
              <a:rPr lang="en-US" sz="1400" dirty="0" err="1"/>
              <a:t>Satapathy</a:t>
            </a:r>
            <a:r>
              <a:rPr lang="en-US" sz="1400" dirty="0"/>
              <a:t>, D. R. (2008). Surface-and air-temperature studies in relation to land use/land cover of Nagpur urban area using Landsat 5 TM data. Journal of Urban Planning and Development</a:t>
            </a:r>
          </a:p>
          <a:p>
            <a:pPr marL="457200" indent="-457200">
              <a:buNone/>
            </a:pPr>
            <a:r>
              <a:rPr lang="en-US" sz="1400" dirty="0"/>
              <a:t>Kwarteng, A. Y., &amp; Al-</a:t>
            </a:r>
            <a:r>
              <a:rPr lang="en-US" sz="1400" dirty="0" err="1"/>
              <a:t>Ajmi</a:t>
            </a:r>
            <a:r>
              <a:rPr lang="en-US" sz="1400" dirty="0"/>
              <a:t>, D. (1997). </a:t>
            </a:r>
            <a:r>
              <a:rPr lang="en-US" sz="1400" i="1" dirty="0"/>
              <a:t>Satellite remote sensing applications in the State of Kuwait</a:t>
            </a:r>
            <a:r>
              <a:rPr lang="en-US" sz="1400" dirty="0"/>
              <a:t>. Kuwait Institute for Scientific Research.</a:t>
            </a:r>
          </a:p>
          <a:p>
            <a:pPr marL="0" indent="0">
              <a:buNone/>
            </a:pPr>
            <a:r>
              <a:rPr lang="en-US" sz="1400" dirty="0"/>
              <a:t>Lambin, E. F., Geist, H. J., &amp; Lepers, E. (2003). Dynamics of land-use and land cover change in tropical regions. </a:t>
            </a:r>
            <a:r>
              <a:rPr lang="en-US" sz="1400" i="1" dirty="0"/>
              <a:t>Annual review of environment and resources</a:t>
            </a:r>
            <a:r>
              <a:rPr lang="en-US" sz="1400" dirty="0"/>
              <a:t>, </a:t>
            </a:r>
            <a:r>
              <a:rPr lang="en-US" sz="1400" i="1" dirty="0"/>
              <a:t>28</a:t>
            </a:r>
            <a:r>
              <a:rPr lang="en-US" sz="1400" dirty="0"/>
              <a:t>(1), 205-241.</a:t>
            </a:r>
          </a:p>
          <a:p>
            <a:pPr marL="457200" indent="-457200">
              <a:buNone/>
            </a:pPr>
            <a:r>
              <a:rPr lang="en-US" sz="1400" dirty="0"/>
              <a:t>Lambin, E. F., Turner, B. L., Geist, H. J., </a:t>
            </a:r>
            <a:r>
              <a:rPr lang="en-US" sz="1400" dirty="0" err="1"/>
              <a:t>Agbola</a:t>
            </a:r>
            <a:r>
              <a:rPr lang="en-US" sz="1400" dirty="0"/>
              <a:t>, S. B., </a:t>
            </a:r>
            <a:r>
              <a:rPr lang="en-US" sz="1400" dirty="0" err="1"/>
              <a:t>Angelsen</a:t>
            </a:r>
            <a:r>
              <a:rPr lang="en-US" sz="1400" dirty="0"/>
              <a:t>, A., Bruce, J. W., ... &amp; Xu, J. (2001). The causes of land-use and land cover change: moving beyond the myths. </a:t>
            </a:r>
            <a:r>
              <a:rPr lang="en-US" sz="1400" i="1" dirty="0"/>
              <a:t>Global             environmental change</a:t>
            </a:r>
            <a:r>
              <a:rPr lang="en-US" sz="1400" dirty="0"/>
              <a:t>, </a:t>
            </a:r>
            <a:r>
              <a:rPr lang="en-US" sz="1400" i="1" dirty="0"/>
              <a:t>11</a:t>
            </a:r>
            <a:r>
              <a:rPr lang="en-US" sz="1400" dirty="0"/>
              <a:t>(4), 261-269.</a:t>
            </a:r>
          </a:p>
          <a:p>
            <a:pPr marL="0" indent="0">
              <a:buNone/>
            </a:pPr>
            <a:r>
              <a:rPr lang="en-US" sz="1400" dirty="0"/>
              <a:t>Lambin, E., &amp; Geist, H. (2007). Causes of land-use and land cover change. Retrieved from http://www.eoearth.org/view/article/150964</a:t>
            </a:r>
          </a:p>
          <a:p>
            <a:pPr marL="457200" indent="-457200">
              <a:buNone/>
            </a:pPr>
            <a:r>
              <a:rPr lang="en-US" sz="1400" dirty="0"/>
              <a:t>Pohl, C., &amp; Van </a:t>
            </a:r>
            <a:r>
              <a:rPr lang="en-US" sz="1400" dirty="0" err="1"/>
              <a:t>Genderen</a:t>
            </a:r>
            <a:r>
              <a:rPr lang="en-US" sz="1400" dirty="0"/>
              <a:t>, J. L. (1998). Review article </a:t>
            </a:r>
            <a:r>
              <a:rPr lang="en-US" sz="1400" dirty="0" err="1"/>
              <a:t>multisensor</a:t>
            </a:r>
            <a:r>
              <a:rPr lang="en-US" sz="1400" dirty="0"/>
              <a:t> image fusion in remote sensing: concepts, methods and applications. </a:t>
            </a:r>
            <a:r>
              <a:rPr lang="en-US" sz="1400" i="1" dirty="0"/>
              <a:t>International journal of remote sensing</a:t>
            </a:r>
            <a:r>
              <a:rPr lang="en-US" sz="1400" dirty="0"/>
              <a:t>, </a:t>
            </a:r>
            <a:r>
              <a:rPr lang="en-US" sz="1400" i="1" dirty="0"/>
              <a:t>19</a:t>
            </a:r>
            <a:r>
              <a:rPr lang="en-US" sz="1400" dirty="0"/>
              <a:t>(5), 823-854. </a:t>
            </a:r>
          </a:p>
          <a:p>
            <a:pPr marL="0" indent="0"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30429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6335" y="2478933"/>
            <a:ext cx="10515600" cy="1325563"/>
          </a:xfrm>
        </p:spPr>
        <p:txBody>
          <a:bodyPr/>
          <a:lstStyle/>
          <a:p>
            <a:pPr algn="r"/>
            <a:r>
              <a:rPr lang="en-US" dirty="0"/>
              <a:t>Thank you!!</a:t>
            </a:r>
          </a:p>
        </p:txBody>
      </p:sp>
      <p:pic>
        <p:nvPicPr>
          <p:cNvPr id="2050" name="Picture 2" descr="F:\MSU\sem 1\Dr MEYER GGP\lit rev ppt\sunset_tig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0150" y="2892287"/>
            <a:ext cx="4760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90685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2945" y="1825625"/>
            <a:ext cx="5536324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After Green Revolution in 1970s, the deforestation continued for decades.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Since then, tiger was declared as an endangered species. 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Human settlement near protected areas causes conversion of forests in agricultural land.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More agricultural land was in demand so as to feed the increasing population.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437" y="1389023"/>
            <a:ext cx="4497965" cy="4956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4716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sz="3600" dirty="0"/>
              <a:t>Research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To find the land use and land cover change since 2009 to 2016.</a:t>
            </a:r>
          </a:p>
          <a:p>
            <a:pPr>
              <a:buFont typeface="Wingdings" pitchFamily="2" charset="2"/>
              <a:buChar char="Ø"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 Find the change in forest over the years.</a:t>
            </a:r>
          </a:p>
          <a:p>
            <a:pPr>
              <a:buFont typeface="Wingdings" pitchFamily="2" charset="2"/>
              <a:buChar char="Ø"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 To find the relationship between the tiger mortality and deforestation.</a:t>
            </a:r>
          </a:p>
          <a:p>
            <a:pPr>
              <a:buFont typeface="Wingdings" pitchFamily="2" charset="2"/>
              <a:buChar char="Ø"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 Suggestion to policy maker and environmentalist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798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Tigers?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 Tiger is the national animal of India.</a:t>
            </a:r>
          </a:p>
          <a:p>
            <a:endParaRPr lang="en-US" sz="2400" dirty="0"/>
          </a:p>
          <a:p>
            <a:r>
              <a:rPr lang="en-US" sz="2400" dirty="0"/>
              <a:t> Being endangered, tiger is the biggest concern for environmentalist.</a:t>
            </a:r>
          </a:p>
          <a:p>
            <a:endParaRPr lang="en-US" sz="2400" dirty="0"/>
          </a:p>
          <a:p>
            <a:r>
              <a:rPr lang="en-US" sz="2400" dirty="0"/>
              <a:t> Saving them is equivalent to saving ecosystem</a:t>
            </a:r>
            <a:r>
              <a:rPr lang="en-US" sz="1400" dirty="0"/>
              <a:t>.(</a:t>
            </a:r>
            <a:r>
              <a:rPr lang="en-US" sz="1400" dirty="0">
                <a:hlinkClick r:id="rId2"/>
              </a:rPr>
              <a:t>http://savetigersaveecosystem.weebly.com/why-save-tigers.html</a:t>
            </a:r>
            <a:r>
              <a:rPr lang="en-US" sz="1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 Tiger population declined from 100,000 in 1900s to 4000 in 1970s</a:t>
            </a:r>
            <a:r>
              <a:rPr lang="en-US" sz="1400" dirty="0"/>
              <a:t>.(Tiger in Crisis, 2017)</a:t>
            </a:r>
          </a:p>
        </p:txBody>
      </p:sp>
    </p:spTree>
    <p:extLst>
      <p:ext uri="{BB962C8B-B14F-4D97-AF65-F5344CB8AC3E}">
        <p14:creationId xmlns:p14="http://schemas.microsoft.com/office/powerpoint/2010/main" val="3695803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Study area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527" y="1513489"/>
            <a:ext cx="3843485" cy="456479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The study area is central India because of the highest number of tiger reserves.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Almost 19 protected areas for tigers.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 Area:428K sq. km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46547" y="5575325"/>
            <a:ext cx="6332752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2: The satellite image of central India.</a:t>
            </a:r>
          </a:p>
          <a:p>
            <a:r>
              <a:rPr lang="en-US" sz="1100" dirty="0"/>
              <a:t>Source: Google Earth Pro 7.1.5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2981" y="91754"/>
            <a:ext cx="3239019" cy="317454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 flipH="1" flipV="1">
            <a:off x="7857695" y="1638724"/>
            <a:ext cx="2227292" cy="40303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7857695" y="1679027"/>
            <a:ext cx="2264393" cy="3434953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305" y="1638724"/>
            <a:ext cx="3523390" cy="347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610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Study Area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2516" y="1825625"/>
            <a:ext cx="5061283" cy="43513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400" dirty="0"/>
              <a:t> Altitude: 284 m to 950 m above main sea level.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 Located in states of Maharashtra, Madhya Pradesh and Chhattisgarh.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 Majorly surrounded by big cities and high populated areas.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90" y="1462166"/>
            <a:ext cx="5276226" cy="471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75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Forest patches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735" y="1150729"/>
            <a:ext cx="4067504" cy="526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90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632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633" y="1564243"/>
            <a:ext cx="4906332" cy="43513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400" dirty="0"/>
              <a:t>Images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USGS Earth Explorer</a:t>
            </a:r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http://earthexplorer.usgs.gov/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USGS Landsat</a:t>
            </a:r>
          </a:p>
          <a:p>
            <a:pPr marL="0" indent="0">
              <a:buNone/>
            </a:pPr>
            <a:r>
              <a:rPr lang="en-US" sz="2400" dirty="0">
                <a:hlinkClick r:id="rId4"/>
              </a:rPr>
              <a:t>http://www.landsat.usgs.gov/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ArcGIS Image Server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49637" y="1564243"/>
            <a:ext cx="5805054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400" dirty="0"/>
              <a:t>Tiger mortality data</a:t>
            </a:r>
          </a:p>
          <a:p>
            <a:endParaRPr lang="en-US" sz="2400" dirty="0"/>
          </a:p>
          <a:p>
            <a:r>
              <a:rPr lang="en-US" sz="2400" dirty="0"/>
              <a:t>Wildlife Protection Society of India</a:t>
            </a:r>
          </a:p>
          <a:p>
            <a:r>
              <a:rPr lang="en-US" sz="2400" u="sng" dirty="0">
                <a:solidFill>
                  <a:schemeClr val="accent1">
                    <a:lumMod val="75000"/>
                  </a:schemeClr>
                </a:solidFill>
              </a:rPr>
              <a:t>http://www.wpsi-india.org</a:t>
            </a:r>
          </a:p>
          <a:p>
            <a:r>
              <a:rPr lang="en-US" sz="2400" dirty="0"/>
              <a:t>National Tiger Conservation Authority/ Project Tiger</a:t>
            </a:r>
          </a:p>
          <a:p>
            <a:r>
              <a:rPr lang="en-US" sz="2400" u="sng" dirty="0">
                <a:solidFill>
                  <a:schemeClr val="accent1">
                    <a:lumMod val="75000"/>
                  </a:schemeClr>
                </a:solidFill>
                <a:hlinkClick r:id="rId5"/>
              </a:rPr>
              <a:t>http</a:t>
            </a:r>
            <a:r>
              <a:rPr lang="en-US" sz="2400" u="sng" dirty="0">
                <a:solidFill>
                  <a:schemeClr val="accent1">
                    <a:lumMod val="75000"/>
                  </a:schemeClr>
                </a:solidFill>
              </a:rPr>
              <a:t>://</a:t>
            </a:r>
            <a:r>
              <a:rPr lang="en-US" sz="2400" u="sng" dirty="0">
                <a:solidFill>
                  <a:schemeClr val="accent1">
                    <a:lumMod val="75000"/>
                  </a:schemeClr>
                </a:solidFill>
                <a:hlinkClick r:id="rId5"/>
              </a:rPr>
              <a:t>projecttiger.nic.in/</a:t>
            </a:r>
            <a:endParaRPr lang="en-US" sz="2400" u="sng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400" dirty="0"/>
              <a:t>Official database National Tiger Conservation Authority</a:t>
            </a:r>
          </a:p>
          <a:p>
            <a:r>
              <a:rPr lang="en-US" sz="2400" u="sng" dirty="0">
                <a:solidFill>
                  <a:schemeClr val="accent1">
                    <a:lumMod val="75000"/>
                  </a:schemeClr>
                </a:solidFill>
                <a:hlinkClick r:id="rId6"/>
              </a:rPr>
              <a:t>http://www.tigernet.nic.in/</a:t>
            </a:r>
            <a:endParaRPr lang="en-US" sz="2400" u="sng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400" dirty="0"/>
              <a:t> Open government data Platform (India)</a:t>
            </a:r>
          </a:p>
          <a:p>
            <a:endParaRPr lang="en-US" sz="28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859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2224680"/>
              </p:ext>
            </p:extLst>
          </p:nvPr>
        </p:nvGraphicFramePr>
        <p:xfrm>
          <a:off x="1501506" y="1115762"/>
          <a:ext cx="9103545" cy="41917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5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34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345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5273">
                <a:tc>
                  <a:txBody>
                    <a:bodyPr/>
                    <a:lstStyle/>
                    <a:p>
                      <a:r>
                        <a:rPr lang="en-US" dirty="0"/>
                        <a:t>Images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292">
                <a:tc>
                  <a:txBody>
                    <a:bodyPr/>
                    <a:lstStyle/>
                    <a:p>
                      <a:r>
                        <a:rPr lang="en-US" dirty="0"/>
                        <a:t>Landsat 5 ETM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USGS Earth</a:t>
                      </a:r>
                      <a:r>
                        <a:rPr lang="en-US" baseline="0" dirty="0"/>
                        <a:t> Explorer</a:t>
                      </a:r>
                      <a:endParaRPr lang="en-US" dirty="0"/>
                    </a:p>
                    <a:p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129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ArcGIS image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ArcGIS Online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129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Landsat 5 ETM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USGS Earth</a:t>
                      </a:r>
                      <a:r>
                        <a:rPr lang="en-US" baseline="0" dirty="0"/>
                        <a:t> Explorer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129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ArcGIS image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ArcGIS Online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129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Landsat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USGS Earth</a:t>
                      </a:r>
                      <a:r>
                        <a:rPr lang="en-US" baseline="0" dirty="0"/>
                        <a:t> Explorer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6449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2054</TotalTime>
  <Words>667</Words>
  <Application>Microsoft Office PowerPoint</Application>
  <PresentationFormat>Widescreen</PresentationFormat>
  <Paragraphs>141</Paragraphs>
  <Slides>18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Office Theme</vt:lpstr>
      <vt:lpstr>Land use and land cover change detection and decline in tiger population in central India.</vt:lpstr>
      <vt:lpstr>Background</vt:lpstr>
      <vt:lpstr> Research Objectives</vt:lpstr>
      <vt:lpstr>Why Tigers? </vt:lpstr>
      <vt:lpstr>Study area</vt:lpstr>
      <vt:lpstr>Study Area</vt:lpstr>
      <vt:lpstr>Forest patches </vt:lpstr>
      <vt:lpstr>Data </vt:lpstr>
      <vt:lpstr>PowerPoint Presentation</vt:lpstr>
      <vt:lpstr>Methods</vt:lpstr>
      <vt:lpstr>Supervised Classification methods</vt:lpstr>
      <vt:lpstr>Accuracy Assessment</vt:lpstr>
      <vt:lpstr>Forest Analysis</vt:lpstr>
      <vt:lpstr>Graphs</vt:lpstr>
      <vt:lpstr>Limitations and Constraints</vt:lpstr>
      <vt:lpstr>Conclusion and Discussion</vt:lpstr>
      <vt:lpstr>References</vt:lpstr>
      <vt:lpstr>Thank you!!</vt:lpstr>
    </vt:vector>
  </TitlesOfParts>
  <Company>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use and land cover change detection and decline in tiger population</dc:title>
  <dc:creator>Banerjee, Tania</dc:creator>
  <cp:lastModifiedBy>Tania Banerjee</cp:lastModifiedBy>
  <cp:revision>124</cp:revision>
  <dcterms:created xsi:type="dcterms:W3CDTF">2016-04-28T17:42:46Z</dcterms:created>
  <dcterms:modified xsi:type="dcterms:W3CDTF">2017-04-29T03:41:36Z</dcterms:modified>
</cp:coreProperties>
</file>